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CDEBA-9563-5FF3-6873-0ED8175C05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6D95236E-DC96-FD4F-A452-1D37C28740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64F3D9D5-7654-B632-4296-6D243E39ABB2}"/>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5" name="Footer Placeholder 4">
            <a:extLst>
              <a:ext uri="{FF2B5EF4-FFF2-40B4-BE49-F238E27FC236}">
                <a16:creationId xmlns:a16="http://schemas.microsoft.com/office/drawing/2014/main" id="{5154626A-F59E-EEFB-D1E2-1D8082729C0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2FB1518-CCBB-587A-5D20-12B0D3A242F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55907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44206-791D-47C3-ED77-A14212C8C3A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AD4F422-01CA-9050-C5C1-BFF481F99C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242A0FF-FDE2-D87C-F40C-2BAA26A22063}"/>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5" name="Footer Placeholder 4">
            <a:extLst>
              <a:ext uri="{FF2B5EF4-FFF2-40B4-BE49-F238E27FC236}">
                <a16:creationId xmlns:a16="http://schemas.microsoft.com/office/drawing/2014/main" id="{97369E5B-A598-EC7C-C979-A78373A919A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81D5A01D-28ED-C72C-927D-894AD4E15902}"/>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3705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1A513-6391-7E5A-79E1-B7980A84D6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7F90D152-9BCB-3392-ACAD-554A4AF554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990F0D0-15CE-22C6-0209-AE9264CA070C}"/>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5" name="Footer Placeholder 4">
            <a:extLst>
              <a:ext uri="{FF2B5EF4-FFF2-40B4-BE49-F238E27FC236}">
                <a16:creationId xmlns:a16="http://schemas.microsoft.com/office/drawing/2014/main" id="{B6C5EC42-5AF8-7D81-C7CB-049E9AF1672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048A4-BF03-B02C-DA41-3FFEECB1AF9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75686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CC944-4C4E-34F6-005D-FC2F159E6C7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58514060-31EF-9263-1486-E9C418609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C9F27C-6F0C-AAC1-484C-0275958BAB02}"/>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5" name="Footer Placeholder 4">
            <a:extLst>
              <a:ext uri="{FF2B5EF4-FFF2-40B4-BE49-F238E27FC236}">
                <a16:creationId xmlns:a16="http://schemas.microsoft.com/office/drawing/2014/main" id="{A8F52612-509B-D79D-B807-7B49885878A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9CBE588-4E67-36A9-B77B-640D1C83EA26}"/>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710133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C8833-3D8E-E066-E6F9-29D4582F57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D2109E5-FD06-711D-EA20-FE7700E76C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A7C082-F389-7230-9551-11367ADF6BDA}"/>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5" name="Footer Placeholder 4">
            <a:extLst>
              <a:ext uri="{FF2B5EF4-FFF2-40B4-BE49-F238E27FC236}">
                <a16:creationId xmlns:a16="http://schemas.microsoft.com/office/drawing/2014/main" id="{8521F655-BCF6-4EF5-C40A-79270D51E85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01186CA-C498-CA01-FAD0-757A6920CF7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64544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CFD01-30B2-E4E9-C85A-2A6EFCAB9C8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6FD21CA0-730A-2628-31C7-736DB723E6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12455B2-1DB9-6FA6-C07C-5D907F0898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57598E5-DD91-E6F1-DC09-E1502C32C31D}"/>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6" name="Footer Placeholder 5">
            <a:extLst>
              <a:ext uri="{FF2B5EF4-FFF2-40B4-BE49-F238E27FC236}">
                <a16:creationId xmlns:a16="http://schemas.microsoft.com/office/drawing/2014/main" id="{3707873D-7ED3-5613-7CD5-F517101E52C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5DBCD8B-AF29-4AEA-FC6D-7FEAA5A8D79F}"/>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94829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9125D-C19B-A4E5-18FD-F64A531EE2FA}"/>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0BB5908-1C37-C529-C533-90EE30C38E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213E6C-63B7-CE3F-B68D-A56BC6DA1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4DEC826D-EB4A-8BCD-614C-1DF5F7CA53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987E7E-9BFF-5CF7-A351-728CA74123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B645CD8-D790-9CCE-02FB-0C8A5EDDE21D}"/>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8" name="Footer Placeholder 7">
            <a:extLst>
              <a:ext uri="{FF2B5EF4-FFF2-40B4-BE49-F238E27FC236}">
                <a16:creationId xmlns:a16="http://schemas.microsoft.com/office/drawing/2014/main" id="{0D95B4BD-4613-81F8-4553-7ECB8EBDB51B}"/>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BB06844E-BCF8-8784-D4F7-52AE8A41FCF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556145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E359B-5CF2-7E65-E075-637A902E2B2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EEBBAFA2-DA12-229C-C8AF-C0D27A69B75A}"/>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4" name="Footer Placeholder 3">
            <a:extLst>
              <a:ext uri="{FF2B5EF4-FFF2-40B4-BE49-F238E27FC236}">
                <a16:creationId xmlns:a16="http://schemas.microsoft.com/office/drawing/2014/main" id="{492B996B-C315-E7E7-1BBC-3CBEC8F5B677}"/>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D76CDD9A-1CAE-D6BD-86E0-7E257A0AE63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952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73C961-F829-FB50-32CE-1E8A7D11137E}"/>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3" name="Footer Placeholder 2">
            <a:extLst>
              <a:ext uri="{FF2B5EF4-FFF2-40B4-BE49-F238E27FC236}">
                <a16:creationId xmlns:a16="http://schemas.microsoft.com/office/drawing/2014/main" id="{A9EA76B1-2A43-05BF-149E-C8EB16E0F386}"/>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FC567CD2-6E9A-1405-465B-20D6861E1B8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1280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A408F-9B95-E61C-94A1-E1BC2345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4F19F2F4-1567-D64B-7862-BD0DEB2ECE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CF12884E-855A-D64E-4AB8-0DC1EDD83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E06C6E-80EB-A79B-E2CE-99D36C9153A6}"/>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6" name="Footer Placeholder 5">
            <a:extLst>
              <a:ext uri="{FF2B5EF4-FFF2-40B4-BE49-F238E27FC236}">
                <a16:creationId xmlns:a16="http://schemas.microsoft.com/office/drawing/2014/main" id="{FFE42752-F6AE-0533-80B1-C8B1DC71728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1BD42C4-4475-93BC-D3B7-AA834D531CFB}"/>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22733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C201-BD48-AC57-15BA-089DFFA84A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75AAF23C-130B-3C4B-7C24-ECCE0F9F67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E1C5B2AD-3C6E-4F51-0EDB-39880422D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E45D4-AF08-CD59-2309-6BD31364F9A9}"/>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6" name="Footer Placeholder 5">
            <a:extLst>
              <a:ext uri="{FF2B5EF4-FFF2-40B4-BE49-F238E27FC236}">
                <a16:creationId xmlns:a16="http://schemas.microsoft.com/office/drawing/2014/main" id="{6D988F91-8E09-C4A5-5CFF-5F75EA155AB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84BEE16D-BC24-28EC-FF77-98312EEEEE78}"/>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403169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F3359A-9FC6-B71F-AB64-086641D9F9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CE4E9CC-C337-1A16-1559-E053D51E65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4B508C65-F151-621A-F84E-E3A183A4F6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98664-76FF-421A-9A01-97F6B1200E3F}" type="datetimeFigureOut">
              <a:rPr lang="en-SG" smtClean="0"/>
              <a:t>9/10/2025</a:t>
            </a:fld>
            <a:endParaRPr lang="en-SG"/>
          </a:p>
        </p:txBody>
      </p:sp>
      <p:sp>
        <p:nvSpPr>
          <p:cNvPr id="5" name="Footer Placeholder 4">
            <a:extLst>
              <a:ext uri="{FF2B5EF4-FFF2-40B4-BE49-F238E27FC236}">
                <a16:creationId xmlns:a16="http://schemas.microsoft.com/office/drawing/2014/main" id="{DCC08B08-41CD-C1B2-F920-521802A77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9AD2CC1B-6651-6501-ACB0-92FDE974E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7099BD-C37F-481C-9432-8537FEA1BAB7}" type="slidenum">
              <a:rPr lang="en-SG" smtClean="0"/>
              <a:t>‹#›</a:t>
            </a:fld>
            <a:endParaRPr lang="en-SG"/>
          </a:p>
        </p:txBody>
      </p:sp>
    </p:spTree>
    <p:extLst>
      <p:ext uri="{BB962C8B-B14F-4D97-AF65-F5344CB8AC3E}">
        <p14:creationId xmlns:p14="http://schemas.microsoft.com/office/powerpoint/2010/main" val="2486874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reggieo@humanresourcesonline.net" TargetMode="External"/><Relationship Id="rId2" Type="http://schemas.openxmlformats.org/officeDocument/2006/relationships/hyperlink" Target="https://awards.humanresourcesonline.net/employee-experience-awards-th/entry-guidelines/" TargetMode="External"/><Relationship Id="rId1" Type="http://schemas.openxmlformats.org/officeDocument/2006/relationships/slideLayout" Target="../slideLayouts/slideLayout2.xml"/><Relationship Id="rId4" Type="http://schemas.openxmlformats.org/officeDocument/2006/relationships/hyperlink" Target="mailto:abigaela@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57271B-68DB-58A3-ACB0-5E15DD9EC072}"/>
              </a:ext>
            </a:extLst>
          </p:cNvPr>
          <p:cNvSpPr txBox="1"/>
          <p:nvPr/>
        </p:nvSpPr>
        <p:spPr>
          <a:xfrm>
            <a:off x="5713916" y="5919559"/>
            <a:ext cx="5293567" cy="338554"/>
          </a:xfrm>
          <a:prstGeom prst="rect">
            <a:avLst/>
          </a:prstGeom>
          <a:noFill/>
        </p:spPr>
        <p:txBody>
          <a:bodyPr wrap="square" rtlCol="0">
            <a:spAutoFit/>
          </a:bodyPr>
          <a:lstStyle/>
          <a:p>
            <a:r>
              <a:rPr lang="en-US" sz="1600" b="1" dirty="0">
                <a:solidFill>
                  <a:schemeClr val="bg1"/>
                </a:solidFill>
                <a:latin typeface="Arial" panose="020B0604020202020204" pitchFamily="34" charset="0"/>
                <a:ea typeface="DIN 2014 Bold" pitchFamily="34" charset="0"/>
                <a:cs typeface="Arial" panose="020B0604020202020204" pitchFamily="34" charset="0"/>
              </a:rPr>
              <a:t>ENTRY FORM (TALENT)</a:t>
            </a:r>
            <a:endParaRPr lang="en-SG" sz="1600" b="1" dirty="0">
              <a:solidFill>
                <a:schemeClr val="bg1"/>
              </a:solidFill>
              <a:latin typeface="Arial" panose="020B0604020202020204" pitchFamily="34" charset="0"/>
              <a:ea typeface="DIN 2014 Bold" pitchFamily="34" charset="0"/>
              <a:cs typeface="Arial" panose="020B0604020202020204" pitchFamily="34" charset="0"/>
            </a:endParaRPr>
          </a:p>
        </p:txBody>
      </p:sp>
    </p:spTree>
    <p:extLst>
      <p:ext uri="{BB962C8B-B14F-4D97-AF65-F5344CB8AC3E}">
        <p14:creationId xmlns:p14="http://schemas.microsoft.com/office/powerpoint/2010/main" val="2819921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4: Future Initiatives</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how your nominee for the category is going to build on his/her success.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What objectives does your nominee plan to pursue next?</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Has your nominee’s performance affected the way your organisation approaches workplace transformation?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What has your nominee’s performance taught you about what else is achievable?</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How does your nominee remain as an inspirational leader to your organisation?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Calibri" panose="020F0502020204030204" pitchFamily="34" charset="0"/>
                <a:cs typeface="Times New Roman" panose="02020603050405020304" pitchFamily="18" charset="0"/>
              </a:rPr>
              <a:t>Please include some testimonials from peers / senior management / clients.  Feel free to include graphs, charts that will strengthen your business case.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14764"/>
            <a:ext cx="11823576" cy="48327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3846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14764"/>
            <a:ext cx="11823576" cy="48327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r>
              <a:rPr lang="en-US" sz="2000" b="1" kern="1200" dirty="0">
                <a:solidFill>
                  <a:schemeClr val="tx1"/>
                </a:solidFill>
                <a:latin typeface="Arial" panose="020B0604020202020204" pitchFamily="34" charset="0"/>
                <a:cs typeface="Arial" panose="020B0604020202020204" pitchFamily="34" charset="0"/>
              </a:rPr>
              <a:t>DECLARATION </a:t>
            </a:r>
          </a:p>
          <a:p>
            <a:r>
              <a:rPr lang="en-US" sz="2000" b="1" kern="1200" dirty="0">
                <a:solidFill>
                  <a:schemeClr val="tx1"/>
                </a:solidFill>
                <a:latin typeface="Arial" panose="020B0604020202020204" pitchFamily="34" charset="0"/>
                <a:cs typeface="Arial" panose="020B0604020202020204" pitchFamily="34" charset="0"/>
              </a:rPr>
              <a:t> </a:t>
            </a:r>
          </a:p>
          <a:p>
            <a:r>
              <a:rPr lang="en-US" sz="2000" b="1" kern="1200" dirty="0">
                <a:solidFill>
                  <a:schemeClr val="tx1"/>
                </a:solidFill>
                <a:latin typeface="Arial" panose="020B0604020202020204" pitchFamily="34" charset="0"/>
                <a:cs typeface="Arial" panose="020B0604020202020204" pitchFamily="34" charset="0"/>
                <a:sym typeface="Wingdings 2"/>
              </a:rPr>
              <a:t></a:t>
            </a:r>
            <a:r>
              <a:rPr lang="en-US" sz="2000" b="0" kern="1200" dirty="0">
                <a:solidFill>
                  <a:schemeClr val="tx1"/>
                </a:solidFill>
                <a:latin typeface="Arial" panose="020B0604020202020204" pitchFamily="34" charset="0"/>
                <a:cs typeface="Arial" panose="020B0604020202020204" pitchFamily="34" charset="0"/>
              </a:rPr>
              <a:t> </a:t>
            </a:r>
            <a:r>
              <a:rPr lang="en-US" sz="2000"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2000" b="1" kern="1200" dirty="0">
              <a:solidFill>
                <a:schemeClr val="tx1"/>
              </a:solidFill>
              <a:latin typeface="Arial" panose="020B0604020202020204" pitchFamily="34" charset="0"/>
              <a:cs typeface="Arial" panose="020B0604020202020204" pitchFamily="34" charset="0"/>
            </a:endParaRPr>
          </a:p>
          <a:p>
            <a:pPr algn="ctr"/>
            <a:r>
              <a:rPr lang="en-AU" sz="2000" b="1" kern="1200" dirty="0">
                <a:solidFill>
                  <a:schemeClr val="tx1"/>
                </a:solidFill>
                <a:latin typeface="Arial" panose="020B0604020202020204" pitchFamily="34" charset="0"/>
                <a:cs typeface="Arial" panose="020B0604020202020204" pitchFamily="34" charset="0"/>
              </a:rPr>
              <a:t>-THE END- </a:t>
            </a:r>
            <a:endParaRPr lang="en-US" sz="2000" b="1" kern="1200" dirty="0">
              <a:solidFill>
                <a:schemeClr val="tx1"/>
              </a:solidFill>
              <a:latin typeface="Arial" panose="020B0604020202020204" pitchFamily="34" charset="0"/>
              <a:cs typeface="Arial" panose="020B0604020202020204" pitchFamily="34" charset="0"/>
            </a:endParaRPr>
          </a:p>
          <a:p>
            <a:pPr>
              <a:lnSpc>
                <a:spcPct val="115000"/>
              </a:lnSpc>
              <a:spcAft>
                <a:spcPts val="1000"/>
              </a:spcAft>
            </a:pP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1157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902DE7B1-1DEF-488F-236F-62EEF6F28979}"/>
              </a:ext>
            </a:extLst>
          </p:cNvPr>
          <p:cNvGraphicFramePr>
            <a:graphicFrameLocks noGrp="1"/>
          </p:cNvGraphicFramePr>
          <p:nvPr>
            <p:extLst>
              <p:ext uri="{D42A27DB-BD31-4B8C-83A1-F6EECF244321}">
                <p14:modId xmlns:p14="http://schemas.microsoft.com/office/powerpoint/2010/main" val="4052277980"/>
              </p:ext>
            </p:extLst>
          </p:nvPr>
        </p:nvGraphicFramePr>
        <p:xfrm>
          <a:off x="2032000" y="3610001"/>
          <a:ext cx="8128000" cy="1967866"/>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365144665"/>
                    </a:ext>
                  </a:extLst>
                </a:gridCol>
                <a:gridCol w="4064000">
                  <a:extLst>
                    <a:ext uri="{9D8B030D-6E8A-4147-A177-3AD203B41FA5}">
                      <a16:colId xmlns:a16="http://schemas.microsoft.com/office/drawing/2014/main" val="168321977"/>
                    </a:ext>
                  </a:extLst>
                </a:gridCol>
              </a:tblGrid>
              <a:tr h="0">
                <a:tc>
                  <a:txBody>
                    <a:bodyPr/>
                    <a:lstStyle/>
                    <a:p>
                      <a:pPr>
                        <a:lnSpc>
                          <a:spcPct val="115000"/>
                        </a:lnSpc>
                        <a:spcBef>
                          <a:spcPts val="1200"/>
                        </a:spcBef>
                        <a:spcAft>
                          <a:spcPts val="1000"/>
                        </a:spcAft>
                      </a:pPr>
                      <a: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Entrant’s Name </a:t>
                      </a:r>
                      <a:b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2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endParaRPr lang="en-SG" sz="16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1200"/>
                        </a:spcBef>
                        <a:spcAft>
                          <a:spcPts val="1000"/>
                        </a:spcAft>
                      </a:pPr>
                      <a:r>
                        <a:rPr lang="en-AU" sz="12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e.g. XYZ</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370840">
                <a:tc>
                  <a:txBody>
                    <a:bodyPr/>
                    <a:lstStyle/>
                    <a:p>
                      <a:pPr>
                        <a:lnSpc>
                          <a:spcPct val="115000"/>
                        </a:lnSpc>
                        <a:spcAft>
                          <a:spcPts val="1000"/>
                        </a:spcAft>
                      </a:pPr>
                      <a: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Entrant’s Company Name* </a:t>
                      </a:r>
                      <a:b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2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the entrant win)</a:t>
                      </a:r>
                      <a:endParaRPr lang="en-SG" sz="16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200" dirty="0">
                          <a:solidFill>
                            <a:srgbClr val="7F7F7F"/>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 </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961340"/>
                  </a:ext>
                </a:extLst>
              </a:tr>
              <a:tr h="370840">
                <a:tc>
                  <a:txBody>
                    <a:bodyPr/>
                    <a:lstStyle/>
                    <a:p>
                      <a:pPr>
                        <a:lnSpc>
                          <a:spcPct val="115000"/>
                        </a:lnSpc>
                        <a:spcAft>
                          <a:spcPts val="1000"/>
                        </a:spcAft>
                      </a:pPr>
                      <a:r>
                        <a:rPr lang="en-AU" sz="1200" b="1">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2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Thailand</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r h="370840">
                <a:tc>
                  <a:txBody>
                    <a:bodyPr/>
                    <a:lstStyle/>
                    <a:p>
                      <a:pPr>
                        <a:lnSpc>
                          <a:spcPct val="115000"/>
                        </a:lnSpc>
                        <a:spcAft>
                          <a:spcPts val="1000"/>
                        </a:spcAft>
                      </a:pPr>
                      <a:r>
                        <a:rPr lang="en-AU" sz="1200" b="1">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marR="0" lvl="0" indent="180340" algn="ctr" defTabSz="914400" rtl="0" eaLnBrk="1" fontAlgn="auto" latinLnBrk="0" hangingPunct="1">
                        <a:lnSpc>
                          <a:spcPct val="115000"/>
                        </a:lnSpc>
                        <a:spcBef>
                          <a:spcPts val="200"/>
                        </a:spcBef>
                        <a:spcAft>
                          <a:spcPts val="1000"/>
                        </a:spcAft>
                        <a:buClrTx/>
                        <a:buSzTx/>
                        <a:buFontTx/>
                        <a:buNone/>
                        <a:tabLst/>
                        <a:defRPr/>
                      </a:pPr>
                      <a:r>
                        <a:rPr lang="en-AU" sz="1200" dirty="0">
                          <a:solidFill>
                            <a:srgbClr val="7F7F7F"/>
                          </a:solidFill>
                          <a:effectLst/>
                          <a:latin typeface="Arial" panose="020B0604020202020204" pitchFamily="34" charset="0"/>
                          <a:ea typeface="Calibri" panose="020F0502020204030204" pitchFamily="34" charset="0"/>
                          <a:cs typeface="Arial" panose="020B0604020202020204" pitchFamily="34" charset="0"/>
                        </a:rPr>
                        <a:t>Most Inspiring Leader</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6980662"/>
                  </a:ext>
                </a:extLst>
              </a:tr>
            </a:tbl>
          </a:graphicData>
        </a:graphic>
      </p:graphicFrame>
      <p:sp>
        <p:nvSpPr>
          <p:cNvPr id="12" name="TextBox 11">
            <a:extLst>
              <a:ext uri="{FF2B5EF4-FFF2-40B4-BE49-F238E27FC236}">
                <a16:creationId xmlns:a16="http://schemas.microsoft.com/office/drawing/2014/main" id="{43A6A5AC-3B7A-293A-8008-516551DFD4AB}"/>
              </a:ext>
            </a:extLst>
          </p:cNvPr>
          <p:cNvSpPr txBox="1"/>
          <p:nvPr/>
        </p:nvSpPr>
        <p:spPr>
          <a:xfrm>
            <a:off x="806019" y="1555228"/>
            <a:ext cx="10579962" cy="1692771"/>
          </a:xfrm>
          <a:prstGeom prst="rect">
            <a:avLst/>
          </a:prstGeom>
          <a:noFill/>
        </p:spPr>
        <p:txBody>
          <a:bodyPr wrap="square">
            <a:spAutoFit/>
          </a:bodyPr>
          <a:lstStyle/>
          <a:p>
            <a:pPr algn="ctr"/>
            <a:r>
              <a:rPr lang="en-US" sz="3200" b="1" dirty="0">
                <a:solidFill>
                  <a:schemeClr val="accent2">
                    <a:lumMod val="75000"/>
                  </a:schemeClr>
                </a:solidFill>
                <a:latin typeface="Arial" panose="020B0604020202020204" pitchFamily="34" charset="0"/>
                <a:cs typeface="Arial" panose="020B0604020202020204" pitchFamily="34" charset="0"/>
              </a:rPr>
              <a:t>AWARD ENTRY FORM</a:t>
            </a:r>
          </a:p>
          <a:p>
            <a:pPr algn="ct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a:t>
            </a:r>
            <a:r>
              <a:rPr lang="en-US" dirty="0" err="1">
                <a:latin typeface="Arial" panose="020B0604020202020204" pitchFamily="34" charset="0"/>
                <a:cs typeface="Arial" panose="020B0604020202020204" pitchFamily="34" charset="0"/>
              </a:rPr>
              <a:t>organiser</a:t>
            </a:r>
            <a:r>
              <a:rPr lang="en-US" dirty="0">
                <a:latin typeface="Arial" panose="020B0604020202020204" pitchFamily="34" charset="0"/>
                <a:cs typeface="Arial" panose="020B0604020202020204" pitchFamily="34" charset="0"/>
              </a:rPr>
              <a:t> once the entry form has been submitted.</a:t>
            </a:r>
          </a:p>
        </p:txBody>
      </p:sp>
    </p:spTree>
    <p:extLst>
      <p:ext uri="{BB962C8B-B14F-4D97-AF65-F5344CB8AC3E}">
        <p14:creationId xmlns:p14="http://schemas.microsoft.com/office/powerpoint/2010/main" val="1776316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3A6A5AC-3B7A-293A-8008-516551DFD4AB}"/>
              </a:ext>
            </a:extLst>
          </p:cNvPr>
          <p:cNvSpPr txBox="1"/>
          <p:nvPr/>
        </p:nvSpPr>
        <p:spPr>
          <a:xfrm>
            <a:off x="619587" y="1628581"/>
            <a:ext cx="11098937" cy="3539430"/>
          </a:xfrm>
          <a:prstGeom prst="rect">
            <a:avLst/>
          </a:prstGeom>
          <a:noFill/>
        </p:spPr>
        <p:txBody>
          <a:bodyPr wrap="square">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GUIDELINES</a:t>
            </a:r>
            <a:endParaRPr lang="en-US" sz="1400" dirty="0">
              <a:solidFill>
                <a:schemeClr val="accent2">
                  <a:lumMod val="75000"/>
                </a:schemeClr>
              </a:solidFill>
              <a:latin typeface="Arial" panose="020B0604020202020204" pitchFamily="34"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refer to the Employee Experience Awards Thailand 2025 entry guidelines document  for entry criteria and other specific requirements.</a:t>
            </a:r>
          </a:p>
          <a:p>
            <a:pPr marL="342900" indent="-342900">
              <a:buFont typeface="+mj-lt"/>
              <a:buAutoNum type="arabicPeriod"/>
            </a:pPr>
            <a:r>
              <a:rPr lang="en-US" sz="1400" dirty="0">
                <a:latin typeface="Arial" panose="020B0604020202020204" pitchFamily="34" charset="0"/>
                <a:cs typeface="Arial" panose="020B0604020202020204" pitchFamily="34" charset="0"/>
              </a:rPr>
              <a:t>Any sensitive or confidential information which is to be used for judging purposes only should be highlighted in red.</a:t>
            </a:r>
          </a:p>
          <a:p>
            <a:pPr marL="228600" indent="-228600">
              <a:buAutoNum type="arabicPeriod"/>
            </a:pPr>
            <a:r>
              <a:rPr lang="en-SG" sz="1400" dirty="0">
                <a:latin typeface="Arial" panose="020B0604020202020204" pitchFamily="34" charset="0"/>
                <a:ea typeface="Helvetica Neue" panose="02000503000000020004" pitchFamily="2" charset="0"/>
                <a:cs typeface="Arial" panose="020B0604020202020204" pitchFamily="34" charset="0"/>
              </a:rPr>
              <a:t>  </a:t>
            </a:r>
            <a:r>
              <a:rPr lang="en-GB" sz="1400" dirty="0">
                <a:latin typeface="Arial" panose="020B0604020202020204" pitchFamily="34" charset="0"/>
                <a:ea typeface="Helvetica Neue" panose="02000503000000020004" pitchFamily="2" charset="0"/>
                <a:cs typeface="Arial" panose="020B0604020202020204" pitchFamily="34" charset="0"/>
              </a:rPr>
              <a:t>Refrain from using your own entry template with your company branding, and only use what is provided.</a:t>
            </a:r>
            <a:endParaRPr lang="en-SG" sz="1400" dirty="0">
              <a:latin typeface="Arial" panose="020B0604020202020204" pitchFamily="34" charset="0"/>
              <a:ea typeface="Helvetica Neue" panose="02000503000000020004" pitchFamily="2"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400" dirty="0">
                <a:latin typeface="Arial" panose="020B0604020202020204" pitchFamily="34" charset="0"/>
                <a:cs typeface="Arial" panose="020B0604020202020204" pitchFamily="34" charset="0"/>
              </a:rPr>
              <a:t>*Please take note that we will omit Inc, Corporation, Pte. Ltd, PT, </a:t>
            </a:r>
            <a:r>
              <a:rPr lang="en-US" sz="1400" dirty="0" err="1">
                <a:latin typeface="Arial" panose="020B0604020202020204" pitchFamily="34" charset="0"/>
                <a:cs typeface="Arial" panose="020B0604020202020204" pitchFamily="34" charset="0"/>
              </a:rPr>
              <a:t>Berhad</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Sdn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Bhd</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etc</a:t>
            </a:r>
            <a:r>
              <a:rPr lang="en-US" sz="1400" dirty="0">
                <a:latin typeface="Arial" panose="020B0604020202020204" pitchFamily="34" charset="0"/>
                <a:cs typeface="Arial" panose="020B0604020202020204" pitchFamily="34" charset="0"/>
              </a:rPr>
              <a:t> in order to follow our editorial design guidelines in all marketing collaterals including trophy.</a:t>
            </a: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chemeClr val="accent2">
                    <a:lumMod val="75000"/>
                  </a:schemeClr>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4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4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400" dirty="0">
                <a:latin typeface="Arial" panose="020B0604020202020204" pitchFamily="34" charset="0"/>
                <a:cs typeface="Arial" panose="020B0604020202020204" pitchFamily="34" charset="0"/>
              </a:rPr>
              <a:t>Upload this core award entry form document along with the supporting documents and images, if any, </a:t>
            </a:r>
            <a:r>
              <a:rPr lang="en-US" sz="1400" b="1" dirty="0">
                <a:highlight>
                  <a:srgbClr val="FFFF00"/>
                </a:highlight>
                <a:latin typeface="Arial" panose="020B0604020202020204" pitchFamily="34" charset="0"/>
                <a:cs typeface="Arial" panose="020B0604020202020204" pitchFamily="34" charset="0"/>
                <a:hlinkClick r:id="rId2"/>
              </a:rPr>
              <a:t>here</a:t>
            </a:r>
            <a:r>
              <a:rPr lang="en-US" sz="1400" dirty="0">
                <a:highlight>
                  <a:srgbClr val="FFFF00"/>
                </a:highlight>
                <a:latin typeface="Arial" panose="020B0604020202020204" pitchFamily="34" charset="0"/>
                <a:cs typeface="Arial" panose="020B0604020202020204" pitchFamily="34" charset="0"/>
                <a:hlinkClick r:id="rId2"/>
              </a:rPr>
              <a:t>.</a:t>
            </a:r>
            <a:endParaRPr lang="en-US" sz="1400" dirty="0">
              <a:highlight>
                <a:srgbClr val="FFFF00"/>
              </a:highlight>
              <a:latin typeface="Arial" panose="020B0604020202020204" pitchFamily="34" charset="0"/>
              <a:cs typeface="Arial" panose="020B0604020202020204" pitchFamily="34" charset="0"/>
            </a:endParaRPr>
          </a:p>
          <a:p>
            <a:endParaRPr lang="en-US" sz="1400" dirty="0">
              <a:solidFill>
                <a:schemeClr val="accent2">
                  <a:lumMod val="75000"/>
                </a:schemeClr>
              </a:solidFill>
              <a:latin typeface="Arial" panose="020B0604020202020204" pitchFamily="34" charset="0"/>
              <a:cs typeface="Arial" panose="020B0604020202020204" pitchFamily="34" charset="0"/>
            </a:endParaRPr>
          </a:p>
          <a:p>
            <a:endParaRPr lang="en-US" sz="1400" b="1" u="sng" dirty="0">
              <a:solidFill>
                <a:schemeClr val="accent2">
                  <a:lumMod val="7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B11F1758-2949-AA09-6DA6-FF9F36B79039}"/>
              </a:ext>
            </a:extLst>
          </p:cNvPr>
          <p:cNvSpPr txBox="1"/>
          <p:nvPr/>
        </p:nvSpPr>
        <p:spPr>
          <a:xfrm>
            <a:off x="569824" y="4722588"/>
            <a:ext cx="10745098" cy="3754874"/>
          </a:xfrm>
          <a:prstGeom prst="rect">
            <a:avLst/>
          </a:prstGeom>
          <a:noFill/>
        </p:spPr>
        <p:txBody>
          <a:bodyPr wrap="square" numCol="2">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CONTACT US:</a:t>
            </a:r>
            <a:br>
              <a:rPr lang="en-US" sz="1400" b="1" u="sng" dirty="0">
                <a:solidFill>
                  <a:schemeClr val="accent2">
                    <a:lumMod val="75000"/>
                  </a:schemeClr>
                </a:solidFill>
                <a:latin typeface="Arial" panose="020B0604020202020204" pitchFamily="34" charset="0"/>
                <a:cs typeface="Arial" panose="020B0604020202020204" pitchFamily="34" charset="0"/>
              </a:rPr>
            </a:br>
            <a:endParaRPr lang="en-US" sz="1400" b="1" u="sng" dirty="0">
              <a:solidFill>
                <a:schemeClr val="accent2">
                  <a:lumMod val="75000"/>
                </a:schemeClr>
              </a:solidFill>
              <a:latin typeface="Arial" panose="020B0604020202020204" pitchFamily="34" charset="0"/>
              <a:cs typeface="Arial" panose="020B0604020202020204" pitchFamily="34" charset="0"/>
            </a:endParaRPr>
          </a:p>
          <a:p>
            <a:r>
              <a:rPr lang="en-SG" sz="1400" b="1" i="0" u="none" strike="noStrike" dirty="0">
                <a:solidFill>
                  <a:srgbClr val="000000"/>
                </a:solidFill>
                <a:effectLst/>
                <a:latin typeface="Arial" panose="020B0604020202020204" pitchFamily="34" charset="0"/>
                <a:cs typeface="Arial" panose="020B0604020202020204" pitchFamily="34" charset="0"/>
              </a:rPr>
              <a:t>Reggie Ola</a:t>
            </a:r>
            <a:r>
              <a:rPr lang="en-SG" sz="1400" b="0" i="0"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1" u="none" strike="noStrike" dirty="0">
                <a:solidFill>
                  <a:srgbClr val="000000"/>
                </a:solidFill>
                <a:effectLst/>
                <a:latin typeface="Arial" panose="020B0604020202020204" pitchFamily="34" charset="0"/>
                <a:cs typeface="Arial" panose="020B0604020202020204" pitchFamily="34" charset="0"/>
              </a:rPr>
              <a:t>Senior Regional Project Manager</a:t>
            </a:r>
            <a:r>
              <a:rPr lang="en-SG" sz="1400" b="0" i="1" dirty="0">
                <a:solidFill>
                  <a:srgbClr val="000000"/>
                </a:solidFill>
                <a:effectLst/>
                <a:latin typeface="Arial" panose="020B0604020202020204" pitchFamily="34" charset="0"/>
                <a:cs typeface="Arial" panose="020B0604020202020204" pitchFamily="34" charset="0"/>
              </a:rPr>
              <a:t> </a:t>
            </a:r>
            <a:br>
              <a:rPr lang="en-SG" sz="1400" b="0" i="1" dirty="0">
                <a:solidFill>
                  <a:srgbClr val="000000"/>
                </a:solidFill>
                <a:effectLst/>
                <a:latin typeface="Arial" panose="020B0604020202020204" pitchFamily="34" charset="0"/>
                <a:cs typeface="Arial" panose="020B0604020202020204" pitchFamily="34" charset="0"/>
              </a:rPr>
            </a:br>
            <a:r>
              <a:rPr lang="en-SG" sz="1400" b="0" i="0" u="none" strike="noStrike" dirty="0">
                <a:solidFill>
                  <a:srgbClr val="000000"/>
                </a:solidFill>
                <a:effectLst/>
                <a:latin typeface="Arial" panose="020B0604020202020204" pitchFamily="34" charset="0"/>
                <a:cs typeface="Arial" panose="020B0604020202020204" pitchFamily="34" charset="0"/>
              </a:rPr>
              <a:t>Tel: +65 6692 9031 (Ext 813)</a:t>
            </a:r>
            <a:r>
              <a:rPr lang="en-SG" sz="1400" b="0" i="0"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0" u="none" strike="noStrike" dirty="0">
                <a:solidFill>
                  <a:srgbClr val="000000"/>
                </a:solidFill>
                <a:effectLst/>
                <a:latin typeface="Arial" panose="020B0604020202020204" pitchFamily="34" charset="0"/>
                <a:cs typeface="Arial" panose="020B0604020202020204" pitchFamily="34" charset="0"/>
              </a:rPr>
              <a:t>Mobile: +63 995 5458 533</a:t>
            </a:r>
            <a:r>
              <a:rPr lang="en-SG" sz="1400" b="0" i="0"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0" dirty="0">
                <a:solidFill>
                  <a:srgbClr val="000000"/>
                </a:solidFill>
                <a:effectLst/>
                <a:latin typeface="Arial" panose="020B0604020202020204" pitchFamily="34" charset="0"/>
                <a:cs typeface="Arial" panose="020B0604020202020204" pitchFamily="34" charset="0"/>
              </a:rPr>
              <a:t>Email: </a:t>
            </a:r>
            <a:r>
              <a:rPr lang="en-SG" sz="1400" b="0" i="0" u="none" strike="noStrike" dirty="0">
                <a:solidFill>
                  <a:srgbClr val="000000"/>
                </a:solidFill>
                <a:effectLst/>
                <a:latin typeface="Arial" panose="020B0604020202020204" pitchFamily="34" charset="0"/>
                <a:cs typeface="Arial" panose="020B0604020202020204" pitchFamily="34" charset="0"/>
                <a:hlinkClick r:id="rId3"/>
              </a:rPr>
              <a:t>reggieo@humanresourcesonline.net</a:t>
            </a:r>
            <a:endParaRPr lang="en-SG" sz="1400" u="none" strike="noStrike" dirty="0">
              <a:solidFill>
                <a:srgbClr val="000000"/>
              </a:solidFill>
              <a:latin typeface="Arial" panose="020B0604020202020204" pitchFamily="34"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br>
              <a:rPr lang="en-SG" sz="1400" b="1" i="0" dirty="0">
                <a:solidFill>
                  <a:srgbClr val="000000"/>
                </a:solidFill>
                <a:effectLst/>
                <a:latin typeface="Arial" panose="020B0604020202020204" pitchFamily="34" charset="0"/>
                <a:cs typeface="Arial" panose="020B0604020202020204" pitchFamily="34" charset="0"/>
              </a:rPr>
            </a:br>
            <a:endParaRPr lang="en-SG" sz="1400" b="1" i="0" dirty="0">
              <a:solidFill>
                <a:srgbClr val="000000"/>
              </a:solidFill>
              <a:effectLst/>
              <a:latin typeface="Arial" panose="020B0604020202020204" pitchFamily="34" charset="0"/>
              <a:cs typeface="Arial" panose="020B0604020202020204" pitchFamily="34" charset="0"/>
            </a:endParaRPr>
          </a:p>
          <a:p>
            <a:endParaRPr lang="en-SG" sz="1400" b="1" u="sng" dirty="0">
              <a:solidFill>
                <a:srgbClr val="000000"/>
              </a:solidFill>
              <a:latin typeface="Arial" panose="020B0604020202020204" pitchFamily="34" charset="0"/>
              <a:cs typeface="Arial" panose="020B0604020202020204" pitchFamily="34" charset="0"/>
            </a:endParaRPr>
          </a:p>
          <a:p>
            <a:endParaRPr lang="en-SG" sz="1400" b="1" u="sng" dirty="0">
              <a:solidFill>
                <a:srgbClr val="000000"/>
              </a:solidFill>
              <a:latin typeface="Arial" panose="020B0604020202020204" pitchFamily="34" charset="0"/>
              <a:cs typeface="Arial" panose="020B0604020202020204" pitchFamily="34" charset="0"/>
            </a:endParaRPr>
          </a:p>
          <a:p>
            <a:br>
              <a:rPr lang="en-US" sz="1400" b="1" u="sng" dirty="0">
                <a:solidFill>
                  <a:schemeClr val="accent2">
                    <a:lumMod val="75000"/>
                  </a:schemeClr>
                </a:solidFill>
                <a:latin typeface="Arial" panose="020B0604020202020204" pitchFamily="34" charset="0"/>
                <a:cs typeface="Arial" panose="020B0604020202020204" pitchFamily="34" charset="0"/>
              </a:rPr>
            </a:br>
            <a:r>
              <a:rPr lang="en-US" sz="1400" b="1" i="0" u="none" strike="noStrike" dirty="0">
                <a:solidFill>
                  <a:srgbClr val="000000"/>
                </a:solidFill>
                <a:effectLst/>
                <a:latin typeface="Arial" panose="020B0604020202020204" pitchFamily="34" charset="0"/>
                <a:cs typeface="Arial" panose="020B0604020202020204" pitchFamily="34" charset="0"/>
              </a:rPr>
              <a:t>Abigael </a:t>
            </a:r>
            <a:r>
              <a:rPr lang="en-US" sz="1400" b="1" i="0" u="none" strike="noStrike" dirty="0" err="1">
                <a:solidFill>
                  <a:srgbClr val="000000"/>
                </a:solidFill>
                <a:effectLst/>
                <a:latin typeface="Arial" panose="020B0604020202020204" pitchFamily="34" charset="0"/>
                <a:cs typeface="Arial" panose="020B0604020202020204" pitchFamily="34" charset="0"/>
              </a:rPr>
              <a:t>Ayerdi</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1" u="none" strike="noStrike" dirty="0">
                <a:solidFill>
                  <a:srgbClr val="000000"/>
                </a:solidFill>
                <a:effectLst/>
                <a:latin typeface="Arial" panose="020B0604020202020204" pitchFamily="34" charset="0"/>
                <a:cs typeface="Arial" panose="020B0604020202020204" pitchFamily="34" charset="0"/>
              </a:rPr>
              <a:t>Regional Project Manager</a:t>
            </a:r>
            <a:r>
              <a:rPr lang="en-US" sz="1400" b="0" i="1"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Tel: +65 6692 9031 (Ext 814)</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Mobile: +63 997 5296 501</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dirty="0">
                <a:solidFill>
                  <a:srgbClr val="000000"/>
                </a:solidFill>
                <a:effectLst/>
                <a:latin typeface="Arial" panose="020B0604020202020204" pitchFamily="34" charset="0"/>
                <a:cs typeface="Arial" panose="020B0604020202020204" pitchFamily="34" charset="0"/>
              </a:rPr>
              <a:t>Email: </a:t>
            </a:r>
            <a:r>
              <a:rPr lang="en-US" sz="1400" b="0" i="0" u="none" strike="noStrike" dirty="0">
                <a:solidFill>
                  <a:srgbClr val="000000"/>
                </a:solidFill>
                <a:effectLst/>
                <a:latin typeface="Arial" panose="020B0604020202020204" pitchFamily="34" charset="0"/>
                <a:cs typeface="Arial" panose="020B0604020202020204" pitchFamily="34" charset="0"/>
                <a:hlinkClick r:id="rId4"/>
              </a:rPr>
              <a:t>abigaela@humanresourcesonline.net</a:t>
            </a:r>
            <a:endParaRPr lang="en-US" sz="1400" b="0" i="0" u="none" strike="noStrike" dirty="0">
              <a:solidFill>
                <a:srgbClr val="000000"/>
              </a:solidFill>
              <a:effectLst/>
              <a:latin typeface="Arial" panose="020B0604020202020204" pitchFamily="34" charset="0"/>
              <a:cs typeface="Arial" panose="020B0604020202020204" pitchFamily="34" charset="0"/>
            </a:endParaRPr>
          </a:p>
          <a:p>
            <a:r>
              <a:rPr lang="en-US" sz="1400" b="0" i="0" dirty="0">
                <a:solidFill>
                  <a:srgbClr val="000000"/>
                </a:solidFill>
                <a:effectLst/>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58015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8"/>
            <a:ext cx="11823576" cy="476210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50" b="1" u="sng" dirty="0">
                <a:effectLst/>
                <a:latin typeface="Arial" panose="020B0604020202020204" pitchFamily="34" charset="0"/>
                <a:ea typeface="Calibri" panose="020F0502020204030204" pitchFamily="34" charset="0"/>
                <a:cs typeface="Times New Roman" panose="02020603050405020304" pitchFamily="18" charset="0"/>
              </a:rPr>
              <a:t>Section 1: Vision and Goal</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50" dirty="0">
                <a:effectLst/>
                <a:latin typeface="Arial" panose="020B0604020202020204" pitchFamily="34" charset="0"/>
                <a:ea typeface="Calibri" panose="020F0502020204030204" pitchFamily="34" charset="0"/>
                <a:cs typeface="Times New Roman" panose="02020603050405020304" pitchFamily="18" charset="0"/>
              </a:rPr>
              <a:t>This section is for you to provide an overview of what your nominee for the individual category set out to do over the past 12 months.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5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5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50" dirty="0">
                <a:effectLst/>
                <a:latin typeface="Arial" panose="020B0604020202020204" pitchFamily="34" charset="0"/>
                <a:ea typeface="Calibri" panose="020F0502020204030204" pitchFamily="34" charset="0"/>
                <a:cs typeface="Times New Roman" panose="02020603050405020304" pitchFamily="18" charset="0"/>
              </a:rPr>
              <a: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is the name and job title of your nominee? Please provide a brief background about your nominee including experience, personal goals and vision. </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are the areas your nominee is responsible for?</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Please highlight the personality and traits of your nominee. You may include some case study to further elaborate on this. How did these traits benefit the business? </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How would the nominee’s peers describe him / her?</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did your nominee set out to achieve 12 months ago?</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What are some initiatives / programmes led by this individual from his / her managerial leadership?</a:t>
            </a:r>
            <a:endParaRPr lang="en-SG" sz="105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50" i="1" dirty="0">
                <a:effectLst/>
                <a:latin typeface="Arial" panose="020B0604020202020204" pitchFamily="34" charset="0"/>
                <a:ea typeface="SimSun" panose="02010600030101010101" pitchFamily="2" charset="-122"/>
              </a:rPr>
              <a:t>Please include some testimonials from peers/senior management/clients.  Feel free to include graphs, charts that will strengthen your business case. </a:t>
            </a:r>
            <a:endParaRPr lang="en-SG" sz="105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5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5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0296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70183"/>
            <a:ext cx="11823576" cy="477735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2: Business Contribution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share the role that the nominee played in driving workplace transformation.</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was the nominee’s contribution to business transformation?</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is the communication style of the nominee?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Who were the nominee’s key stakeholders? How did he / she maintain continued support from key stakeholders?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outline the strengths of your nominee.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How has your nominee inspired his / her peers? Please share some examples to illustrate this.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are some values that your nominee believes in which has shaped the workplace culture?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5366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96291"/>
            <a:ext cx="11823576" cy="48512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050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33236"/>
            <a:ext cx="11823576" cy="481429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3: Leadership Impact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how your nominee’s leadership capabilities.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business metrics did your nominee achieve?</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How does your nominee engage with his / her peers?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Describe your nominee’s leadership style and its impact on the team.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How has the nominee displayed inspirational traits in his / her leadership? What is the impact?</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was the feedback from his / her stakeholders?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Please provide some evidence of success. You may use metrics, anecdotes and case studies.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8940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70182"/>
            <a:ext cx="11823576" cy="477735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6867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TotalTime>
  <Words>1393</Words>
  <Application>Microsoft Office PowerPoint</Application>
  <PresentationFormat>Widescreen</PresentationFormat>
  <Paragraphs>356</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Sandi Lapida</cp:lastModifiedBy>
  <cp:revision>42</cp:revision>
  <dcterms:created xsi:type="dcterms:W3CDTF">2023-03-16T08:53:29Z</dcterms:created>
  <dcterms:modified xsi:type="dcterms:W3CDTF">2025-10-09T06:13:11Z</dcterms:modified>
</cp:coreProperties>
</file>